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3"/>
  </p:notesMasterIdLst>
  <p:sldIdLst>
    <p:sldId id="280" r:id="rId3"/>
    <p:sldId id="281" r:id="rId4"/>
    <p:sldId id="282" r:id="rId5"/>
    <p:sldId id="363" r:id="rId6"/>
    <p:sldId id="364" r:id="rId7"/>
    <p:sldId id="365" r:id="rId8"/>
    <p:sldId id="367" r:id="rId9"/>
    <p:sldId id="368" r:id="rId10"/>
    <p:sldId id="328" r:id="rId11"/>
    <p:sldId id="326" r:id="rId12"/>
    <p:sldId id="327" r:id="rId13"/>
    <p:sldId id="293" r:id="rId14"/>
    <p:sldId id="314" r:id="rId15"/>
    <p:sldId id="316" r:id="rId16"/>
    <p:sldId id="317" r:id="rId17"/>
    <p:sldId id="322" r:id="rId18"/>
    <p:sldId id="318" r:id="rId19"/>
    <p:sldId id="319" r:id="rId20"/>
    <p:sldId id="320" r:id="rId21"/>
    <p:sldId id="321" r:id="rId22"/>
    <p:sldId id="323" r:id="rId23"/>
    <p:sldId id="324" r:id="rId24"/>
    <p:sldId id="325" r:id="rId25"/>
    <p:sldId id="329" r:id="rId26"/>
    <p:sldId id="330" r:id="rId27"/>
    <p:sldId id="331" r:id="rId28"/>
    <p:sldId id="332" r:id="rId29"/>
    <p:sldId id="333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34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35" r:id="rId49"/>
    <p:sldId id="354" r:id="rId50"/>
    <p:sldId id="355" r:id="rId51"/>
    <p:sldId id="356" r:id="rId52"/>
    <p:sldId id="357" r:id="rId53"/>
    <p:sldId id="336" r:id="rId54"/>
    <p:sldId id="359" r:id="rId55"/>
    <p:sldId id="360" r:id="rId56"/>
    <p:sldId id="362" r:id="rId57"/>
    <p:sldId id="256" r:id="rId58"/>
    <p:sldId id="257" r:id="rId59"/>
    <p:sldId id="258" r:id="rId60"/>
    <p:sldId id="259" r:id="rId61"/>
    <p:sldId id="260" r:id="rId62"/>
    <p:sldId id="261" r:id="rId63"/>
    <p:sldId id="262" r:id="rId64"/>
    <p:sldId id="375" r:id="rId65"/>
    <p:sldId id="370" r:id="rId66"/>
    <p:sldId id="371" r:id="rId67"/>
    <p:sldId id="372" r:id="rId68"/>
    <p:sldId id="373" r:id="rId69"/>
    <p:sldId id="374" r:id="rId70"/>
    <p:sldId id="369" r:id="rId71"/>
    <p:sldId id="288" r:id="rId7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A484F-BDB5-4EC4-B379-B1977912CB6B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3D20B-851C-45C8-8628-9C16C2532D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255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0DB38-0D96-4C56-8EE3-4670FB5D346E}" type="slidenum">
              <a:rPr lang="sv-SE" smtClean="0"/>
              <a:t>64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583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C3FF12-184C-0EE6-2DC5-23900C262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29F677A-BD3A-5E91-42F0-3D827FDB6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2BBDF4-1A2B-BB71-6FAC-5C689EAF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90ABEA3-E9E1-5B86-D009-4BC36961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67AB14A-E40C-8587-C0A5-49E907C6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99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BFAB8D-9868-D4F9-E910-5F917BB02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2900536-0078-DD25-A990-DA0AF9304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A9A3027-7448-CE26-8D5E-94D6E8CC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0768DB7-077C-57CE-FDDC-B2E00F80A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21D3920-1E07-144F-771F-2606E8DC5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365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4751A158-74FD-95E3-742B-80B80DB6D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2B53626-6102-BAF3-5A17-D57D77144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EC24199-B4CB-2654-3AED-CDBAA8FE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0DB2CF-6FE8-5DF8-6A27-B031E1CB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D1FE281-E9B5-D3B4-2BD9-D991FCF1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9051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109118-1D70-7634-BD28-23D3EB387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70C26F9-3581-4A8C-905E-FB268BD81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CFCDD4-A39F-E3C2-79DB-A78FC824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4F0A-3EAD-44A1-BB8E-13196E4752F9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53E3A14-7B98-777A-9349-DD0645381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870976-5C41-A702-ED2D-E3911BFB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7D79-757B-45F1-8A23-A5DA2B1891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3483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537452-A6D4-7568-34D8-8A5E0B83D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CF1C180-28BC-C5E9-6A43-871B7760B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46FEC5D-958B-EDF5-1B10-7F3DF091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4F0A-3EAD-44A1-BB8E-13196E4752F9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50D83C2-7283-54E8-0B67-17991872A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B34914F-D4DD-2955-4880-B65401BF1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7D79-757B-45F1-8A23-A5DA2B1891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1335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C4A292-1A0A-6063-B6F8-309BCE602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93B4FCE-D71A-69E8-578E-F0F703551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DA66E48-6DDC-BC75-B233-449569402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4F0A-3EAD-44A1-BB8E-13196E4752F9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33BFFC-0386-3D09-2B71-68A158750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C756F8D-FB0C-A6AA-8D2F-16CB35C7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7D79-757B-45F1-8A23-A5DA2B1891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0571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48C4C1-E920-0C7F-F733-C378DC666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B9773A-5D26-D01A-E500-C04535737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4F5AEB4-60AA-E12A-7612-AA0597E1E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DC2337B-DD04-813A-6B92-0483FCE4B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4F0A-3EAD-44A1-BB8E-13196E4752F9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FBDCD93-344C-E905-216B-B9B1E85A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A872942-937F-B48B-6727-1A4A7EFC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7D79-757B-45F1-8A23-A5DA2B1891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571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47EEE4-953D-BAB3-50E1-CB177EC5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E2CEC06-BDC2-CBE2-FB89-CBFC02C4E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6694FC1-D8DE-DA15-4E79-688DA1893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B1882E1-7984-949E-5FA0-B66350BE0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994DBEC-CE4C-49B9-8018-83A55591FD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A40A5F9-D7AC-6A82-45EF-EDF164B42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4F0A-3EAD-44A1-BB8E-13196E4752F9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91C22AD-70E0-22E0-4A8B-5CB4BAA2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E531A81-AC54-8860-A94E-024A8D19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7D79-757B-45F1-8A23-A5DA2B1891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6659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67ED77-F94D-DA18-352A-8BC77A563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D6CEF8E-084B-B55E-117B-24E9B6C9C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4F0A-3EAD-44A1-BB8E-13196E4752F9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EC50D84-A9B3-65BD-7DE9-60DAD3C5B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4DC06B6-2ABE-10F3-DB6F-BBE07DD4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7D79-757B-45F1-8A23-A5DA2B1891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448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86A6BB7B-C8AF-2778-DB85-41D0B4BB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4F0A-3EAD-44A1-BB8E-13196E4752F9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CC2D6E5-DCA8-02A3-AA0C-9D4F1719D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794A136-49A4-D2CE-4E9F-F6F29999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7D79-757B-45F1-8A23-A5DA2B1891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4452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2F9905-6F40-D7AA-F236-E3F87F8BC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5617001-F0B2-A4CF-0822-7099E083E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31F4E5C-884E-CBF5-7DCE-A67121030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DC9856F-C8B6-B2C3-BC69-39A31E96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4F0A-3EAD-44A1-BB8E-13196E4752F9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3FCCC68-119B-8D90-0485-54396FFC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236D869-4D64-0408-E6F9-54D11F45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7D79-757B-45F1-8A23-A5DA2B1891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831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A08C0-7C59-5A72-3C6F-A0DCD0E9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DB32BA2-7D7A-A2FA-B08D-25133E99E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D0D5B54-621D-16A0-7E44-3165D55E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698EDEC-D626-66E3-F5C5-C7FEB5378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F2398B6-256F-A4CC-72DF-8D9FC8091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319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DF8940-1FED-1368-EE2D-6BBC4916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BAC0BB5-5451-7EEE-6861-21A06B732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91C1ED0-2BCC-4CBA-D1EC-7ABEDD042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9636BFA-9656-FCF3-694C-325E69E5A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4F0A-3EAD-44A1-BB8E-13196E4752F9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B31DDD3-DB95-6C1E-B5B2-CEEA2F09E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1BCC20F-D9DF-C437-5670-165FD463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7D79-757B-45F1-8A23-A5DA2B1891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6767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5CEE58-C4E6-A3E9-240F-3CFF4EB2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82C93ED-A41B-9D47-4A85-A87EB19A3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6F48224-75BF-678A-1EA7-C5A0BBC7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4F0A-3EAD-44A1-BB8E-13196E4752F9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0E34713-5B80-9FBC-1AE3-645DCC1F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03BDED8-C848-4ACB-5DB9-DDA52EDB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7D79-757B-45F1-8A23-A5DA2B1891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5617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C8E5571-EB0C-63A3-E898-3CDD7AFBD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07C74F5-128D-41A4-30AF-5D38FB4CC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EEC801C-3C4C-B1F1-DEF9-E2C6A746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4F0A-3EAD-44A1-BB8E-13196E4752F9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543F28-DEB9-7376-8355-8C470291E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64EFCE9-2F37-97D3-C49F-05EC95C6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D7D79-757B-45F1-8A23-A5DA2B1891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773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743BBA-E571-7C66-0B77-54C4948C7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6565554-452A-8B89-8EEC-DACF925BB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0A4003-959B-812F-2FB4-6191BB4C2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5760C76-D315-9BA3-BDEB-3EAECDAD6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5E00595-2CDE-AF24-F655-FCFFB066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095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5639BF-E139-18E7-2B34-7A16C4961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F920BF1-1177-A788-DC13-66254E287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8580F77-5DFF-18D9-F1A0-2A86FFD62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8ADBD9-3ABA-3C39-4F99-920200B0F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76EF29E-753D-0B58-ADF9-4987F8D6F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0A109C4-3B52-7269-6A7D-D9067B071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881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E7057B-56B5-AA56-868E-EDE8C9E1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6ACCD9-3EF5-1645-9293-C3D22597A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391F63F-7801-A252-2A69-832125DC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43A51F5-D3A9-0A35-F09F-D9D84DF08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FB25194-1FF5-102D-AA2B-8364B48EDD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4E5E5D1-A874-B5CF-8607-67F056B01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FE0A1EE-2311-EE02-8AC8-39B5DF4B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6CCAD73-8ADC-0953-A8C5-D4979C2E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002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4390A3C-4979-1749-9756-45160A7FF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3E990E5-7BAF-6890-8CA0-B98C94F7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9A463C1-5F69-E9E0-9685-21A5A6BCF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04C6F4E-49FE-DA62-AEE9-0B01AED0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79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3800F97-3D89-DDC7-802C-378DC7958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0E83A45-E15E-E222-A507-8CA26683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48F3124-B5EC-F7D6-4716-2BF89E01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060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7048AD-1EFB-5387-62BA-959CEC55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8FBBE8E-C850-5347-F757-09D29AA9B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B1E870E-2435-F55A-12B8-70E468D9A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148AB71-E5F3-C2E8-F126-A3FB3ECE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C667BE4-36BE-8886-90EC-BB8A90BF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316C15C-0044-E4CA-B4CA-2446CFEE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945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16464F-FE01-BB1E-BBE2-74FBD38D3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6F5C6EC-FEFB-4CFC-06E9-54E32930B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4D589A-2B52-3561-1D1F-09F441E00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8BDEF6E-7B51-E5B0-E3E5-05E105035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1C237-649F-455C-8571-13FED9434A86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1215EBC-BC45-27A9-BE7A-E9BF41C54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98A1EAB-0380-64A2-B1C6-00360246A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762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BBD4DB5-055A-A7B8-3DD1-89C7FA6E0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2990040-E6E1-9C49-DD93-62D02B57B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E1433F-2CFE-0503-7A48-70D1A012B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1C237-649F-455C-8571-13FED9434A86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C2F19B-6004-C480-36CB-33F40710A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D1069D-BCDC-B8E6-C064-091F95DC7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70D27-772A-4B67-B50D-C5B083F203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451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8FFD545-29A5-D32D-BAF2-B62B81766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2FF0B3D-C2A3-5E11-946D-C94809BAB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06D0365-B294-FF6C-B728-ABC009915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DE4F0A-3EAD-44A1-BB8E-13196E4752F9}" type="datetimeFigureOut">
              <a:rPr lang="sv-SE" smtClean="0"/>
              <a:t>2024-11-27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F7322AC-209B-49A7-5062-902B49BB5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60B986E-932E-4F58-A10B-4C98F6FD7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1D7D79-757B-45F1-8A23-A5DA2B1891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170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rf.se/rf-arbetar-med/digitalisering/nytt-verksamhetssystem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EAACAE-BF97-FB42-F33D-BD19C8B9A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sv-SE" sz="4400" b="1" dirty="0">
                <a:solidFill>
                  <a:srgbClr val="002060"/>
                </a:solidFill>
              </a:rPr>
              <a:t>Ordförandekonferens ÖOF 2024</a:t>
            </a:r>
            <a:br>
              <a:rPr lang="sv-SE" sz="4400" b="1" dirty="0">
                <a:solidFill>
                  <a:srgbClr val="002060"/>
                </a:solidFill>
              </a:rPr>
            </a:br>
            <a:br>
              <a:rPr lang="sv-SE" sz="4400" b="1" dirty="0">
                <a:solidFill>
                  <a:srgbClr val="002060"/>
                </a:solidFill>
              </a:rPr>
            </a:br>
            <a:br>
              <a:rPr lang="sv-SE" sz="4400" b="1" dirty="0">
                <a:solidFill>
                  <a:srgbClr val="002060"/>
                </a:solidFill>
              </a:rPr>
            </a:br>
            <a:br>
              <a:rPr lang="sv-SE" sz="4400" dirty="0">
                <a:solidFill>
                  <a:srgbClr val="002060"/>
                </a:solidFill>
              </a:rPr>
            </a:br>
            <a:br>
              <a:rPr lang="sv-SE" sz="4400" dirty="0">
                <a:solidFill>
                  <a:srgbClr val="002060"/>
                </a:solidFill>
              </a:rPr>
            </a:br>
            <a:br>
              <a:rPr lang="sv-SE" sz="4400" dirty="0">
                <a:solidFill>
                  <a:srgbClr val="002060"/>
                </a:solidFill>
              </a:rPr>
            </a:br>
            <a:endParaRPr lang="sv-SE" sz="4400" dirty="0">
              <a:solidFill>
                <a:srgbClr val="002060"/>
              </a:solidFill>
            </a:endParaRP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2F8B3F05-1F52-D77B-3211-BF9BC8315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500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programvara, Webbsida, Webbplats&#10;&#10;Automatiskt genererad beskrivning">
            <a:extLst>
              <a:ext uri="{FF2B5EF4-FFF2-40B4-BE49-F238E27FC236}">
                <a16:creationId xmlns:a16="http://schemas.microsoft.com/office/drawing/2014/main" id="{4BB710E3-73D2-CDB6-DCE2-97CDAD41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77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Teckensnitt, Webbsida&#10;&#10;Automatiskt genererad beskrivning">
            <a:extLst>
              <a:ext uri="{FF2B5EF4-FFF2-40B4-BE49-F238E27FC236}">
                <a16:creationId xmlns:a16="http://schemas.microsoft.com/office/drawing/2014/main" id="{DBD6641F-924B-998C-2D2A-AB8D02D629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32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objekt 3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0408090A-4712-0658-6721-320E7D433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15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objekt 3" descr="En bild som visar text, skärmbild, Graf, Rektangel&#10;&#10;Automatiskt genererad beskrivning">
            <a:extLst>
              <a:ext uri="{FF2B5EF4-FFF2-40B4-BE49-F238E27FC236}">
                <a16:creationId xmlns:a16="http://schemas.microsoft.com/office/drawing/2014/main" id="{1C434A75-318C-1501-8256-C4AB09BC0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7BCEB71-E943-126C-AC10-0B720EACD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511" y="1132838"/>
            <a:ext cx="7731805" cy="792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9CDD738-2C72-6D74-9833-9AA60AD3C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987" y="239300"/>
            <a:ext cx="267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0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programvara, nummer&#10;&#10;Automatiskt genererad beskrivning">
            <a:extLst>
              <a:ext uri="{FF2B5EF4-FFF2-40B4-BE49-F238E27FC236}">
                <a16:creationId xmlns:a16="http://schemas.microsoft.com/office/drawing/2014/main" id="{663EE983-1288-B398-029D-D4913509A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" b="3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556F35E-81AE-8CD5-09DF-38A569FC3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90" y="209549"/>
            <a:ext cx="2558160" cy="7920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B889C8B-103F-4827-288D-321EF503A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047" y="209549"/>
            <a:ext cx="6408735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31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Graf, linje&#10;&#10;Automatiskt genererad beskrivning">
            <a:extLst>
              <a:ext uri="{FF2B5EF4-FFF2-40B4-BE49-F238E27FC236}">
                <a16:creationId xmlns:a16="http://schemas.microsoft.com/office/drawing/2014/main" id="{F93CEE82-373D-CCE8-6296-0AED9D0647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701232F-B80F-BB88-6894-5FB9FB3C1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359" y="320503"/>
            <a:ext cx="3685544" cy="7920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568D1A1-D5AE-2B4C-C777-C67904901B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8839"/>
          <a:stretch/>
        </p:blipFill>
        <p:spPr>
          <a:xfrm>
            <a:off x="6096000" y="320503"/>
            <a:ext cx="3248221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52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nummer, Teckensnitt&#10;&#10;Automatiskt genererad beskrivning">
            <a:extLst>
              <a:ext uri="{FF2B5EF4-FFF2-40B4-BE49-F238E27FC236}">
                <a16:creationId xmlns:a16="http://schemas.microsoft.com/office/drawing/2014/main" id="{21F8A39E-7790-80A7-F65A-78B170F3E1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65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diagram, Graf&#10;&#10;Automatiskt genererad beskrivning">
            <a:extLst>
              <a:ext uri="{FF2B5EF4-FFF2-40B4-BE49-F238E27FC236}">
                <a16:creationId xmlns:a16="http://schemas.microsoft.com/office/drawing/2014/main" id="{982B7C18-5BDB-ACB5-6A31-3A7EFDEF3A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DC4B783-A595-29FB-5EB7-F2BCC1AE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655" y="0"/>
            <a:ext cx="3685544" cy="792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54E822C-706A-9698-F1D2-6F53ED0BA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176" r="39908"/>
          <a:stretch/>
        </p:blipFill>
        <p:spPr>
          <a:xfrm>
            <a:off x="6278003" y="0"/>
            <a:ext cx="149221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45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Graf, diagram&#10;&#10;Automatiskt genererad beskrivning">
            <a:extLst>
              <a:ext uri="{FF2B5EF4-FFF2-40B4-BE49-F238E27FC236}">
                <a16:creationId xmlns:a16="http://schemas.microsoft.com/office/drawing/2014/main" id="{63B31EE2-2487-A15F-E398-957FB6B7D7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2D1F6D7-3F64-4CA9-762A-00D59D788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359" y="320503"/>
            <a:ext cx="3685544" cy="792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4228910-009B-90A5-A605-16F0287B0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400" r="14303"/>
          <a:stretch/>
        </p:blipFill>
        <p:spPr>
          <a:xfrm>
            <a:off x="6277969" y="320503"/>
            <a:ext cx="207446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56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Graf, diagram&#10;&#10;Automatiskt genererad beskrivning">
            <a:extLst>
              <a:ext uri="{FF2B5EF4-FFF2-40B4-BE49-F238E27FC236}">
                <a16:creationId xmlns:a16="http://schemas.microsoft.com/office/drawing/2014/main" id="{A2264BB7-D2AB-CDDE-FA34-4BC8D75413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6F85667-6D60-8DB4-2182-F8F67F711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359" y="320503"/>
            <a:ext cx="3685544" cy="792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5B44C9C-C874-D3E6-EDFC-558D4653A9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005" r="4442"/>
          <a:stretch/>
        </p:blipFill>
        <p:spPr>
          <a:xfrm>
            <a:off x="6280225" y="320503"/>
            <a:ext cx="832513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22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418383-437F-C183-B2D2-629B643CD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0C58B443-96F2-36E8-D526-5E145E5A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ED48FE5-05FC-A25F-254B-9258B47ED62A}"/>
              </a:ext>
            </a:extLst>
          </p:cNvPr>
          <p:cNvSpPr txBox="1"/>
          <p:nvPr/>
        </p:nvSpPr>
        <p:spPr>
          <a:xfrm>
            <a:off x="1160059" y="620969"/>
            <a:ext cx="1078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rgbClr val="002060"/>
                </a:solidFill>
                <a:latin typeface="+mj-lt"/>
              </a:rPr>
              <a:t>	Kvällens agenda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926D361-8D75-6CED-94FE-B3E6BAEEB78C}"/>
              </a:ext>
            </a:extLst>
          </p:cNvPr>
          <p:cNvSpPr txBox="1"/>
          <p:nvPr/>
        </p:nvSpPr>
        <p:spPr>
          <a:xfrm>
            <a:off x="1264692" y="1888269"/>
            <a:ext cx="10254018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Information från SOFT:s ordförandekonferens - Ebba Hedegård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Information från SOFT:s tävlings- och arrangemangskonferens - Björn Karlsson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Information från SOFT:s kartkonferens </a:t>
            </a:r>
            <a:r>
              <a:rPr lang="sv-SE" sz="2400" dirty="0">
                <a:solidFill>
                  <a:srgbClr val="000000"/>
                </a:solidFill>
              </a:rPr>
              <a:t>-</a:t>
            </a:r>
            <a:r>
              <a:rPr lang="sv-SE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sv-SE" sz="2400" dirty="0">
                <a:solidFill>
                  <a:srgbClr val="000000"/>
                </a:solidFill>
              </a:rPr>
              <a:t>Johan Knutsson</a:t>
            </a:r>
            <a:endParaRPr lang="sv-SE" sz="2400" b="0" i="0" dirty="0">
              <a:solidFill>
                <a:srgbClr val="000000"/>
              </a:solidFill>
              <a:effectLst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Diskussionspunkter från SOFT:s ordförandekonferens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000000"/>
                </a:solidFill>
              </a:rPr>
              <a:t>Diskussion om ÖOF:s utmärkelser</a:t>
            </a:r>
            <a:endParaRPr lang="sv-SE" sz="2400" b="0" i="0" dirty="0">
              <a:solidFill>
                <a:srgbClr val="000000"/>
              </a:solidFill>
              <a:effectLst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Några påminnelser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b="0" i="0" dirty="0">
                <a:solidFill>
                  <a:srgbClr val="000000"/>
                </a:solidFill>
                <a:effectLst/>
              </a:rPr>
              <a:t>Övriga frågor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060453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diagram, karta&#10;&#10;Automatiskt genererad beskrivning">
            <a:extLst>
              <a:ext uri="{FF2B5EF4-FFF2-40B4-BE49-F238E27FC236}">
                <a16:creationId xmlns:a16="http://schemas.microsoft.com/office/drawing/2014/main" id="{D0BB2FB5-2A34-5CC1-80E0-A607C04D4B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503F41E-815C-CFC0-3180-6C23D4F45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784" y="327616"/>
            <a:ext cx="4924513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74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skärmbild, text, person, utomhus&#10;&#10;Automatiskt genererad beskrivning">
            <a:extLst>
              <a:ext uri="{FF2B5EF4-FFF2-40B4-BE49-F238E27FC236}">
                <a16:creationId xmlns:a16="http://schemas.microsoft.com/office/drawing/2014/main" id="{2ECC1EB1-9AB9-04FE-B20C-A4BDF188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C91753B-A7ED-70D7-3178-CDE128900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606" y="273025"/>
            <a:ext cx="4908831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58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Teckensnitt, skärmbild, Grafik&#10;&#10;Automatiskt genererad beskrivning">
            <a:extLst>
              <a:ext uri="{FF2B5EF4-FFF2-40B4-BE49-F238E27FC236}">
                <a16:creationId xmlns:a16="http://schemas.microsoft.com/office/drawing/2014/main" id="{134EFA79-F451-64F4-1319-48C68BABBA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1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gul, skärmbild, Teckensnitt&#10;&#10;Automatiskt genererad beskrivning">
            <a:extLst>
              <a:ext uri="{FF2B5EF4-FFF2-40B4-BE49-F238E27FC236}">
                <a16:creationId xmlns:a16="http://schemas.microsoft.com/office/drawing/2014/main" id="{B7FCF779-FD6B-B3DC-393D-5845EAF8C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22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utomhus, vatten&#10;&#10;Automatiskt genererad beskrivning">
            <a:extLst>
              <a:ext uri="{FF2B5EF4-FFF2-40B4-BE49-F238E27FC236}">
                <a16:creationId xmlns:a16="http://schemas.microsoft.com/office/drawing/2014/main" id="{69ECA13A-C1A4-A7B2-6FA6-1299BE27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E786CA09-8180-7B67-7A32-1EE181A0B62E}"/>
              </a:ext>
            </a:extLst>
          </p:cNvPr>
          <p:cNvSpPr txBox="1"/>
          <p:nvPr/>
        </p:nvSpPr>
        <p:spPr>
          <a:xfrm>
            <a:off x="6492928" y="5734427"/>
            <a:ext cx="556106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rgbClr val="002060"/>
                </a:solidFill>
              </a:rPr>
              <a:t>MIKAEL JANSSON, SVENSK ORIENTERING EVENTS FRÅN 1 JANUARI  </a:t>
            </a:r>
            <a:r>
              <a:rPr lang="sv-SE" dirty="0"/>
              <a:t>https://www.orientering.se/utova-och-folj/nyheter/ny-evenemangschef-for-svenskorientering/ </a:t>
            </a:r>
          </a:p>
        </p:txBody>
      </p:sp>
    </p:spTree>
    <p:extLst>
      <p:ext uri="{BB962C8B-B14F-4D97-AF65-F5344CB8AC3E}">
        <p14:creationId xmlns:p14="http://schemas.microsoft.com/office/powerpoint/2010/main" val="1564483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objekt 4" descr="En bild som visar text, skärmbild, logotyp, Varumärke&#10;&#10;Automatiskt genererad beskrivning">
            <a:extLst>
              <a:ext uri="{FF2B5EF4-FFF2-40B4-BE49-F238E27FC236}">
                <a16:creationId xmlns:a16="http://schemas.microsoft.com/office/drawing/2014/main" id="{598D2D83-7E70-05EB-87C5-BEA069F235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87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CD344DC-4AF3-0E21-3B50-651477D521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81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A81075BA-0ED5-163C-C35D-D9AE9CFE38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3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utomhus, Reklam, skärmbild&#10;&#10;Automatiskt genererad beskrivning">
            <a:extLst>
              <a:ext uri="{FF2B5EF4-FFF2-40B4-BE49-F238E27FC236}">
                <a16:creationId xmlns:a16="http://schemas.microsoft.com/office/drawing/2014/main" id="{B8B881C2-7628-0323-DE7A-41D16CF22A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60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gul, Grafik, skärmbild&#10;&#10;Automatiskt genererad beskrivning">
            <a:extLst>
              <a:ext uri="{FF2B5EF4-FFF2-40B4-BE49-F238E27FC236}">
                <a16:creationId xmlns:a16="http://schemas.microsoft.com/office/drawing/2014/main" id="{8ED2558C-9D8E-CA25-C830-287B98511D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39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objekt 3" descr="En bild som visar text, moln, himmel, utomhus&#10;&#10;Automatiskt genererad beskrivning">
            <a:extLst>
              <a:ext uri="{FF2B5EF4-FFF2-40B4-BE49-F238E27FC236}">
                <a16:creationId xmlns:a16="http://schemas.microsoft.com/office/drawing/2014/main" id="{843F9801-E347-E296-4D6C-7E12CB3720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89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Teckensnitt, Grafik&#10;&#10;Automatiskt genererad beskrivning">
            <a:extLst>
              <a:ext uri="{FF2B5EF4-FFF2-40B4-BE49-F238E27FC236}">
                <a16:creationId xmlns:a16="http://schemas.microsoft.com/office/drawing/2014/main" id="{4A7B33E6-A761-EB07-7630-C90AA21F07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21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Webbplats, design&#10;&#10;Automatiskt genererad beskrivning">
            <a:extLst>
              <a:ext uri="{FF2B5EF4-FFF2-40B4-BE49-F238E27FC236}">
                <a16:creationId xmlns:a16="http://schemas.microsoft.com/office/drawing/2014/main" id="{99E02BE5-AEEC-D6BD-39AF-01D39F4F73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81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Teckensnitt, programvara&#10;&#10;Automatiskt genererad beskrivning">
            <a:extLst>
              <a:ext uri="{FF2B5EF4-FFF2-40B4-BE49-F238E27FC236}">
                <a16:creationId xmlns:a16="http://schemas.microsoft.com/office/drawing/2014/main" id="{2B83F165-6DE3-CCE7-4EB4-41005769F1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75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AFC1A85-EEE2-71A1-19B6-CA073F6E21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68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8DBA83-F099-221A-5305-024999DF4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Teckensnitt, linje&#10;&#10;Automatiskt genererad beskrivning">
            <a:extLst>
              <a:ext uri="{FF2B5EF4-FFF2-40B4-BE49-F238E27FC236}">
                <a16:creationId xmlns:a16="http://schemas.microsoft.com/office/drawing/2014/main" id="{1EE2FFAC-DE2B-C8C9-3D1F-7564D78F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72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EED437-09C6-2DC9-BF3D-064D192DB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A4EA1F2E-B79D-4ADB-3252-834E17DA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08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97FC96-B452-CBBC-A6D6-5CE90154F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4CDB743C-A316-07D0-2FBC-DC358A14D0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56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klädsel, träd, text, person&#10;&#10;Automatiskt genererad beskrivning">
            <a:extLst>
              <a:ext uri="{FF2B5EF4-FFF2-40B4-BE49-F238E27FC236}">
                <a16:creationId xmlns:a16="http://schemas.microsoft.com/office/drawing/2014/main" id="{4A958BD3-BF86-11B2-0808-0D3CD70E1B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46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klädsel, person, fotbeklädnader&#10;&#10;Automatiskt genererad beskrivning">
            <a:extLst>
              <a:ext uri="{FF2B5EF4-FFF2-40B4-BE49-F238E27FC236}">
                <a16:creationId xmlns:a16="http://schemas.microsoft.com/office/drawing/2014/main" id="{698A32C1-0E76-F11E-6382-AB881C2E70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72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person, klädsel, utomhus, text&#10;&#10;Automatiskt genererad beskrivning">
            <a:extLst>
              <a:ext uri="{FF2B5EF4-FFF2-40B4-BE49-F238E27FC236}">
                <a16:creationId xmlns:a16="http://schemas.microsoft.com/office/drawing/2014/main" id="{3F71AF90-2122-C33D-ED31-4645384984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15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gul, skärmbild, Teckensnitt&#10;&#10;Automatiskt genererad beskrivning">
            <a:extLst>
              <a:ext uri="{FF2B5EF4-FFF2-40B4-BE49-F238E27FC236}">
                <a16:creationId xmlns:a16="http://schemas.microsoft.com/office/drawing/2014/main" id="{809627E3-6C56-5E33-411E-78514C09C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77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elektronik, skärmbild, Teckensnitt&#10;&#10;Automatiskt genererad beskrivning">
            <a:extLst>
              <a:ext uri="{FF2B5EF4-FFF2-40B4-BE49-F238E27FC236}">
                <a16:creationId xmlns:a16="http://schemas.microsoft.com/office/drawing/2014/main" id="{409D04B4-F7D6-3DE2-DA81-DB1E994EAE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97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9136C8-136E-3C4F-3BE4-9A3508F42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gul, skärmbild, Teckensnitt&#10;&#10;Automatiskt genererad beskrivning">
            <a:extLst>
              <a:ext uri="{FF2B5EF4-FFF2-40B4-BE49-F238E27FC236}">
                <a16:creationId xmlns:a16="http://schemas.microsoft.com/office/drawing/2014/main" id="{8BDF6DF3-3312-273C-00BA-F11C2AD5CF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69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Teckensnitt, logotyp&#10;&#10;Automatiskt genererad beskrivning">
            <a:extLst>
              <a:ext uri="{FF2B5EF4-FFF2-40B4-BE49-F238E27FC236}">
                <a16:creationId xmlns:a16="http://schemas.microsoft.com/office/drawing/2014/main" id="{AC4D5CFE-E749-5B1E-AD80-3C28EF1DC4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718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1398B0C-9A91-EC2E-BFC2-89CA991EF8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72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91F2DD7-4F54-7B56-0A28-A63CC7FBFA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53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person, utomhus&#10;&#10;Automatiskt genererad beskrivning">
            <a:extLst>
              <a:ext uri="{FF2B5EF4-FFF2-40B4-BE49-F238E27FC236}">
                <a16:creationId xmlns:a16="http://schemas.microsoft.com/office/drawing/2014/main" id="{A369AAFF-2A3C-40E7-96F9-E748E52D0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2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D5D8E2-2EE6-1BC0-6F96-631792D4CE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18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affisch, utomhus, himmel&#10;&#10;Automatiskt genererad beskrivning">
            <a:extLst>
              <a:ext uri="{FF2B5EF4-FFF2-40B4-BE49-F238E27FC236}">
                <a16:creationId xmlns:a16="http://schemas.microsoft.com/office/drawing/2014/main" id="{0CB57868-DEC5-014B-CE55-62C2F92AB4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142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Webbsida, Webbplats&#10;&#10;Automatiskt genererad beskrivning">
            <a:extLst>
              <a:ext uri="{FF2B5EF4-FFF2-40B4-BE49-F238E27FC236}">
                <a16:creationId xmlns:a16="http://schemas.microsoft.com/office/drawing/2014/main" id="{8B6D0CB2-30AA-2DE4-5126-27F037772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01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objekt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18CDC6EA-2DD6-4E0D-ED12-146B0BA903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27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klädsel, person, kostym&#10;&#10;Automatiskt genererad beskrivning">
            <a:extLst>
              <a:ext uri="{FF2B5EF4-FFF2-40B4-BE49-F238E27FC236}">
                <a16:creationId xmlns:a16="http://schemas.microsoft.com/office/drawing/2014/main" id="{3E6F4C85-1290-2AF9-C7D6-A09117C946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93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gul, skärmbild, Grafik&#10;&#10;Automatiskt genererad beskrivning">
            <a:extLst>
              <a:ext uri="{FF2B5EF4-FFF2-40B4-BE49-F238E27FC236}">
                <a16:creationId xmlns:a16="http://schemas.microsoft.com/office/drawing/2014/main" id="{AF538DB5-1107-D115-9846-5D11FCD524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81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Teckensnitt, Webbsida&#10;&#10;Automatiskt genererad beskrivning">
            <a:extLst>
              <a:ext uri="{FF2B5EF4-FFF2-40B4-BE49-F238E27FC236}">
                <a16:creationId xmlns:a16="http://schemas.microsoft.com/office/drawing/2014/main" id="{AA15AC7D-8D0A-6E15-FB61-442786AE17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14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kontorsvaror, klocka, penna&#10;&#10;Automatiskt genererad beskrivning">
            <a:extLst>
              <a:ext uri="{FF2B5EF4-FFF2-40B4-BE49-F238E27FC236}">
                <a16:creationId xmlns:a16="http://schemas.microsoft.com/office/drawing/2014/main" id="{F5400792-F47A-219E-462D-EC02D859DF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59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EC149C90-171C-3C39-7313-EDDE56428D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73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Teckensnitt, Grafik&#10;&#10;Automatiskt genererad beskrivning">
            <a:extLst>
              <a:ext uri="{FF2B5EF4-FFF2-40B4-BE49-F238E27FC236}">
                <a16:creationId xmlns:a16="http://schemas.microsoft.com/office/drawing/2014/main" id="{5AD451D4-0CA0-79B0-5C03-053ACFA588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358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D7C42-4E33-2B30-B948-5B1A2415A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D26B419-86F0-6F47-A747-3D9CDF7E9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233F43DF-46C9-DEB0-4E33-A02AA2A3E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2"/>
          <a:stretch/>
        </p:blipFill>
        <p:spPr bwMode="auto">
          <a:xfrm>
            <a:off x="251162" y="191452"/>
            <a:ext cx="908898" cy="132344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E17A4D3-02A3-5E30-069B-542781AF49E3}"/>
              </a:ext>
            </a:extLst>
          </p:cNvPr>
          <p:cNvSpPr txBox="1"/>
          <p:nvPr/>
        </p:nvSpPr>
        <p:spPr>
          <a:xfrm>
            <a:off x="1160059" y="620969"/>
            <a:ext cx="1078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rgbClr val="002060"/>
                </a:solidFill>
                <a:latin typeface="+mj-lt"/>
              </a:rPr>
              <a:t>	Speed-</a:t>
            </a:r>
            <a:r>
              <a:rPr lang="sv-SE" sz="3600" b="1" dirty="0" err="1">
                <a:solidFill>
                  <a:srgbClr val="002060"/>
                </a:solidFill>
                <a:latin typeface="+mj-lt"/>
              </a:rPr>
              <a:t>dating</a:t>
            </a:r>
            <a:r>
              <a:rPr lang="sv-SE" sz="3600" b="1" dirty="0">
                <a:solidFill>
                  <a:srgbClr val="002060"/>
                </a:solidFill>
                <a:latin typeface="+mj-lt"/>
              </a:rPr>
              <a:t> – diskussionsområden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6203A74-D119-1CE4-91C0-2C346F6990B1}"/>
              </a:ext>
            </a:extLst>
          </p:cNvPr>
          <p:cNvSpPr txBox="1"/>
          <p:nvPr/>
        </p:nvSpPr>
        <p:spPr>
          <a:xfrm>
            <a:off x="1264692" y="1888269"/>
            <a:ext cx="10254018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GULDKORN FRÅN DISTRIKTSUTREDNINGEN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HITTA UT – upplevt nuläge och önskat framtida läge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TÄTA GLAPPET – mellan SOFT och distrikten (och klubbarna)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NYA INITIATIV – hur tar vi vara på dem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FÅ BARN ATT STANNA KVAR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FÅ VUXNA ATT BÖRJA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400" dirty="0"/>
              <a:t>ENKLARE ARRANGEMANG</a:t>
            </a:r>
          </a:p>
        </p:txBody>
      </p:sp>
    </p:spTree>
    <p:extLst>
      <p:ext uri="{BB962C8B-B14F-4D97-AF65-F5344CB8AC3E}">
        <p14:creationId xmlns:p14="http://schemas.microsoft.com/office/powerpoint/2010/main" val="26799006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D3C63BA4-A121-3E91-4D77-27F8935F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876"/>
            <a:ext cx="12192000" cy="65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489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45918AFA-BACB-6EDC-7952-807BB9D15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91"/>
            <a:ext cx="12192000" cy="637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833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44313C6-EBBF-EC3C-2772-6BBAA4863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822"/>
            <a:ext cx="12192000" cy="64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346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7C5DF55-B06A-C7B0-8DA4-935311D47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908"/>
            <a:ext cx="12192000" cy="59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1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elektronik, Kontorsutrustning, Datortangentbord&#10;&#10;Automatiskt genererad beskrivning">
            <a:extLst>
              <a:ext uri="{FF2B5EF4-FFF2-40B4-BE49-F238E27FC236}">
                <a16:creationId xmlns:a16="http://schemas.microsoft.com/office/drawing/2014/main" id="{7DA5C9FB-8951-B77B-84D0-7DAEBBF857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426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CDB3934-F3A5-444F-9960-6661B9CA1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462"/>
            <a:ext cx="12192000" cy="647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854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714AA38-FF97-F7FE-ADF6-454421C45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64" y="0"/>
            <a:ext cx="9101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047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661667F-C3AB-D6E8-8FEA-146426BBC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662" y="1695451"/>
            <a:ext cx="8220913" cy="356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150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Teckensnitt, Grafik, skärmbild&#10;&#10;Automatiskt genererad beskrivning">
            <a:extLst>
              <a:ext uri="{FF2B5EF4-FFF2-40B4-BE49-F238E27FC236}">
                <a16:creationId xmlns:a16="http://schemas.microsoft.com/office/drawing/2014/main" id="{855CC0BF-3639-D70C-D7E8-E40DD1FB3C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19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7F7BEB-3832-0E64-E681-D49E24851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60961"/>
          </a:xfrm>
        </p:spPr>
        <p:txBody>
          <a:bodyPr>
            <a:normAutofit/>
          </a:bodyPr>
          <a:lstStyle/>
          <a:p>
            <a:r>
              <a:rPr lang="sv-SE" sz="4800" dirty="0"/>
              <a:t>Kartkontroll till nivå 1 kartor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D459334-5387-B885-F1F7-F2E036F70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889" y="2238292"/>
            <a:ext cx="10074111" cy="4256775"/>
          </a:xfrm>
        </p:spPr>
        <p:txBody>
          <a:bodyPr tIns="108000" bIns="72000">
            <a:no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dirty="0"/>
              <a:t>Arbetet startade 2022, remiss ute 2024.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dirty="0"/>
              <a:t>Undersökning med ca 20 elitlöpare under 2024 visar att kvalitén på nivå 1 kartor är god till mycket god.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dirty="0"/>
              <a:t>Situationen är inte kritisk. Fokus bör riktas mot att höja kompetensen hos kartritarna? Hur kartritningen upphandlas?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v-SE" dirty="0"/>
              <a:t>Ingen ändring kommer att implementeras från 1/1 2025 som aviserats. Kartgruppen och kartansvarig på SOFT driver frågan vidare.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dirty="0"/>
          </a:p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0157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FAEEBE-2F26-2E72-0C6E-3740E10F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ISOM 2030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EF93CD3-A0ED-8993-E97B-24CAE7CBB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30146" cy="4351338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sv-SE" dirty="0"/>
              <a:t>Första förslag klart 2028, implementeras 2030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Problem med ”för mycket” svart. Höjdkurvans färg (svår att ställa in på skrivarna). Grönfärgen. Vissa oprecisa symboler. Symbolstorlekar. Bättre överenstämmelse mellan normer.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Förslag på ändringar ska lämnas till SOFT:s kartgrupp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Inga (större) uppdateringar i nuvarande norm fram till nya normen.</a:t>
            </a:r>
          </a:p>
          <a:p>
            <a:pPr lvl="1">
              <a:lnSpc>
                <a:spcPct val="100000"/>
              </a:lnSpc>
            </a:pPr>
            <a:endParaRPr lang="sv-SE" dirty="0"/>
          </a:p>
          <a:p>
            <a:pPr lvl="1">
              <a:lnSpc>
                <a:spcPct val="100000"/>
              </a:lnSpc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28124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9FF03F-F34C-D5DE-A44C-53C6F536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Förslag från kartkonventet till ISOM2030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1CAD509-E590-AF68-0B80-E10CB733C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Violett färg med gult på höjdkurvor</a:t>
            </a:r>
          </a:p>
          <a:p>
            <a:r>
              <a:rPr lang="sv-SE" dirty="0"/>
              <a:t>Stigar och kommunikation blir brunt</a:t>
            </a:r>
          </a:p>
          <a:p>
            <a:r>
              <a:rPr lang="sv-SE" dirty="0"/>
              <a:t>Banpåtryck ”</a:t>
            </a:r>
            <a:r>
              <a:rPr lang="sv-SE" dirty="0" err="1"/>
              <a:t>bläckpenneblått</a:t>
            </a:r>
            <a:r>
              <a:rPr lang="sv-SE" dirty="0"/>
              <a:t>”</a:t>
            </a:r>
          </a:p>
          <a:p>
            <a:r>
              <a:rPr lang="sv-SE" dirty="0"/>
              <a:t>Streckade symboler blir heldragna men olika ton och tjocklek</a:t>
            </a:r>
          </a:p>
          <a:p>
            <a:r>
              <a:rPr lang="sv-SE" dirty="0"/>
              <a:t>Kraftledning grå men stolpen svart.</a:t>
            </a:r>
          </a:p>
        </p:txBody>
      </p:sp>
    </p:spTree>
    <p:extLst>
      <p:ext uri="{BB962C8B-B14F-4D97-AF65-F5344CB8AC3E}">
        <p14:creationId xmlns:p14="http://schemas.microsoft.com/office/powerpoint/2010/main" val="12741369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41BF1E-C369-5DD8-B195-5997C865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Diverse			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3A5EC58-18BF-3C85-58E7-577EB04D0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Nästa laserscanning kommer bli tätare</a:t>
            </a:r>
          </a:p>
          <a:p>
            <a:r>
              <a:rPr lang="sv-SE" dirty="0"/>
              <a:t>Fler data från lantmäteriet kommer att bli gratis</a:t>
            </a:r>
          </a:p>
          <a:p>
            <a:r>
              <a:rPr lang="sv-SE" dirty="0"/>
              <a:t>Kolbotten ska redovisas med brun triangel</a:t>
            </a:r>
          </a:p>
          <a:p>
            <a:r>
              <a:rPr lang="sv-SE" dirty="0"/>
              <a:t>Stenröse ska redovisas med punkthöjd. Gränsröse med röse</a:t>
            </a:r>
          </a:p>
          <a:p>
            <a:r>
              <a:rPr lang="sv-SE" dirty="0"/>
              <a:t>Tänk på generalisering i sprint. </a:t>
            </a:r>
          </a:p>
          <a:p>
            <a:r>
              <a:rPr lang="sv-SE" dirty="0"/>
              <a:t>Stigar ska ha vit mask då de går genom tomtmark</a:t>
            </a:r>
          </a:p>
          <a:p>
            <a:r>
              <a:rPr lang="sv-SE" dirty="0"/>
              <a:t>(Undvik multinivå)</a:t>
            </a:r>
          </a:p>
          <a:p>
            <a:endParaRPr lang="sv-SE" dirty="0"/>
          </a:p>
          <a:p>
            <a:r>
              <a:rPr lang="sv-SE" dirty="0"/>
              <a:t>Resultat från projekt färgseende kommer tas med till ny kartnorm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61853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7B2E6DB-768F-6D69-8401-32ED9DAC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1" y="1028868"/>
            <a:ext cx="5926610" cy="532244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7849561-6A18-86CD-01DF-361D80C25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551" y="889822"/>
            <a:ext cx="5772562" cy="5600532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D4D049E-BD3E-DDAB-A6CC-A43BBFD1BA2E}"/>
              </a:ext>
            </a:extLst>
          </p:cNvPr>
          <p:cNvSpPr txBox="1"/>
          <p:nvPr/>
        </p:nvSpPr>
        <p:spPr>
          <a:xfrm>
            <a:off x="499621" y="186180"/>
            <a:ext cx="1041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Är vi i samma skog? Gammal karta resp. ny över World Cup Finland 2024 </a:t>
            </a:r>
          </a:p>
        </p:txBody>
      </p:sp>
    </p:spTree>
    <p:extLst>
      <p:ext uri="{BB962C8B-B14F-4D97-AF65-F5344CB8AC3E}">
        <p14:creationId xmlns:p14="http://schemas.microsoft.com/office/powerpoint/2010/main" val="16199557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9D35E-1F73-937A-1BF4-A469B7EB2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EA09EE-DBAF-5F4D-E397-754CC4A1E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EBB54F10-4BFC-6B89-674F-279B7D077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9D90665-3BD0-A154-89D9-34BE2761B5CF}"/>
              </a:ext>
            </a:extLst>
          </p:cNvPr>
          <p:cNvSpPr txBox="1"/>
          <p:nvPr/>
        </p:nvSpPr>
        <p:spPr>
          <a:xfrm>
            <a:off x="251163" y="620969"/>
            <a:ext cx="1168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02060"/>
                </a:solidFill>
                <a:latin typeface="+mj-lt"/>
              </a:rPr>
              <a:t>Diskussionspunkter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8721E81B-A3D2-177F-81A1-BFA73E58B21B}"/>
              </a:ext>
            </a:extLst>
          </p:cNvPr>
          <p:cNvSpPr txBox="1"/>
          <p:nvPr/>
        </p:nvSpPr>
        <p:spPr>
          <a:xfrm>
            <a:off x="1160060" y="1977259"/>
            <a:ext cx="1016758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Enklare arrangemang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Hur skulle arbetet med våra arrangemang kunna förenklas/effektiviseras</a:t>
            </a:r>
          </a:p>
          <a:p>
            <a:pPr lvl="1">
              <a:spcAft>
                <a:spcPts val="600"/>
              </a:spcAft>
            </a:pPr>
            <a:endParaRPr lang="sv-S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Täta glappet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Hur kan vi förbättra kommunikationen mellan SOFT, ÖOF och klubbarna</a:t>
            </a:r>
          </a:p>
          <a:p>
            <a:pPr>
              <a:spcAft>
                <a:spcPts val="600"/>
              </a:spcAft>
            </a:pPr>
            <a:endParaRPr lang="sv-S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ÖOF:s utmärkelser (diplom, silvermärke, guldmärke, standar)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Ska vi ha kvar utmärkelserna eller inte</a:t>
            </a:r>
          </a:p>
        </p:txBody>
      </p:sp>
    </p:spTree>
    <p:extLst>
      <p:ext uri="{BB962C8B-B14F-4D97-AF65-F5344CB8AC3E}">
        <p14:creationId xmlns:p14="http://schemas.microsoft.com/office/powerpoint/2010/main" val="1386319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7CF2A-D20C-0D09-E78A-9E7BE32BA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63BA8F0-BC12-98A8-36C1-F60C14930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0C852489-FC8F-33AF-D178-597AB490D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EC08927-5C58-4794-D1A2-9B60D6C02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2" y="1861644"/>
            <a:ext cx="6153150" cy="40386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40AAF6A-EF4D-B48B-FE79-CF20CB835FD1}"/>
              </a:ext>
            </a:extLst>
          </p:cNvPr>
          <p:cNvSpPr txBox="1"/>
          <p:nvPr/>
        </p:nvSpPr>
        <p:spPr>
          <a:xfrm>
            <a:off x="2074454" y="702436"/>
            <a:ext cx="9253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600" dirty="0">
                <a:hlinkClick r:id="rId4"/>
              </a:rPr>
              <a:t>Nytt verksamhetssystem - Riksidrottsförbundet</a:t>
            </a:r>
            <a:endParaRPr lang="sv-SE" sz="3600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A579547-ED3E-A98B-52D5-748717790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782" y="1899125"/>
            <a:ext cx="59340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03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7418383-437F-C183-B2D2-629B643CD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ln w="101600"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0C58B443-96F2-36E8-D526-5E145E5A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" y="191452"/>
            <a:ext cx="908898" cy="14787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ED48FE5-05FC-A25F-254B-9258B47ED62A}"/>
              </a:ext>
            </a:extLst>
          </p:cNvPr>
          <p:cNvSpPr txBox="1"/>
          <p:nvPr/>
        </p:nvSpPr>
        <p:spPr>
          <a:xfrm>
            <a:off x="251163" y="620969"/>
            <a:ext cx="1168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solidFill>
                  <a:srgbClr val="002060"/>
                </a:solidFill>
                <a:latin typeface="+mj-lt"/>
              </a:rPr>
              <a:t>Avslutningsvis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A0B1207-3286-B375-A13B-CD7D886B953F}"/>
              </a:ext>
            </a:extLst>
          </p:cNvPr>
          <p:cNvSpPr txBox="1"/>
          <p:nvPr/>
        </p:nvSpPr>
        <p:spPr>
          <a:xfrm>
            <a:off x="1528551" y="1485938"/>
            <a:ext cx="1016758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Skogssportens gynnare – stipendier att söka</a:t>
            </a:r>
          </a:p>
          <a:p>
            <a:pPr>
              <a:spcAft>
                <a:spcPts val="600"/>
              </a:spcAft>
            </a:pPr>
            <a:endParaRPr lang="sv-S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Glöm inte att skicka in nomineringar till Årets ledare och till Årets arrangemang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Till styrelsen senast 31 december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Glöm inte ÖOF:s Elitstöd för era landslagssatsande elitaktiva</a:t>
            </a:r>
          </a:p>
          <a:p>
            <a:pPr>
              <a:spcAft>
                <a:spcPts val="600"/>
              </a:spcAft>
            </a:pPr>
            <a:endParaRPr lang="sv-S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Årsmötet 2025 kommer att hållas den 6 mars i LOK-gården</a:t>
            </a:r>
          </a:p>
          <a:p>
            <a:pPr>
              <a:spcAft>
                <a:spcPts val="600"/>
              </a:spcAft>
            </a:pPr>
            <a:endParaRPr lang="sv-SE" sz="2000" dirty="0"/>
          </a:p>
          <a:p>
            <a:pPr>
              <a:spcAft>
                <a:spcPts val="600"/>
              </a:spcAft>
            </a:pPr>
            <a:endParaRPr lang="sv-SE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/>
              <a:t>Några övriga frågor eller funderingar?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22EDF99-57FF-CFB1-2642-EB04DD26C99F}"/>
              </a:ext>
            </a:extLst>
          </p:cNvPr>
          <p:cNvSpPr txBox="1"/>
          <p:nvPr/>
        </p:nvSpPr>
        <p:spPr>
          <a:xfrm>
            <a:off x="3717849" y="5786656"/>
            <a:ext cx="4756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solidFill>
                  <a:srgbClr val="002060"/>
                </a:solidFill>
              </a:rPr>
              <a:t>Stort tack för visat intresse!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6A891DF-D59A-9B54-72AE-31E0C7A9C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229" y="1253652"/>
            <a:ext cx="2967411" cy="75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3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objekt 4" descr="En bild som visar text, Teckensnitt, skärmbild, Grafik&#10;&#10;Automatiskt genererad beskrivning">
            <a:extLst>
              <a:ext uri="{FF2B5EF4-FFF2-40B4-BE49-F238E27FC236}">
                <a16:creationId xmlns:a16="http://schemas.microsoft.com/office/drawing/2014/main" id="{0EAA3142-5161-A191-0085-4BEF909E61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2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B8EB8BBA-37DE-B8A5-5EA9-629C70D1EC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17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484</Words>
  <Application>Microsoft Office PowerPoint</Application>
  <PresentationFormat>Bredbild</PresentationFormat>
  <Paragraphs>86</Paragraphs>
  <Slides>70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70</vt:i4>
      </vt:variant>
    </vt:vector>
  </HeadingPairs>
  <TitlesOfParts>
    <vt:vector size="77" baseType="lpstr">
      <vt:lpstr>Aptos</vt:lpstr>
      <vt:lpstr>Aptos Display</vt:lpstr>
      <vt:lpstr>Arial</vt:lpstr>
      <vt:lpstr>Calibri</vt:lpstr>
      <vt:lpstr>Calibri Light</vt:lpstr>
      <vt:lpstr>Office-tema</vt:lpstr>
      <vt:lpstr>1_Office-tema</vt:lpstr>
      <vt:lpstr>Ordförandekonferens ÖOF 2024     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Kartkontroll till nivå 1 kartor</vt:lpstr>
      <vt:lpstr>ISOM 2030</vt:lpstr>
      <vt:lpstr>Förslag från kartkonventet till ISOM2030</vt:lpstr>
      <vt:lpstr>Diverse   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Björn Karlsson</dc:creator>
  <cp:lastModifiedBy>Ebba Hedegård</cp:lastModifiedBy>
  <cp:revision>17</cp:revision>
  <dcterms:created xsi:type="dcterms:W3CDTF">2023-11-24T20:30:30Z</dcterms:created>
  <dcterms:modified xsi:type="dcterms:W3CDTF">2024-11-27T20:04:58Z</dcterms:modified>
</cp:coreProperties>
</file>